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image" Target="../media/image-4-11.png"/><Relationship Id="rId12" Type="http://schemas.openxmlformats.org/officeDocument/2006/relationships/image" Target="../media/image-4-12.png"/><Relationship Id="rId13" Type="http://schemas.openxmlformats.org/officeDocument/2006/relationships/image" Target="../media/image-4-13.svg"/><Relationship Id="rId14" Type="http://schemas.openxmlformats.org/officeDocument/2006/relationships/image" Target="../media/image-4-14.png"/><Relationship Id="rId15" Type="http://schemas.openxmlformats.org/officeDocument/2006/relationships/slideLayout" Target="../slideLayouts/slideLayout5.xml"/><Relationship Id="rId1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image" Target="../media/image-6-9.png"/><Relationship Id="rId10" Type="http://schemas.openxmlformats.org/officeDocument/2006/relationships/image" Target="../media/image-6-10.svg"/><Relationship Id="rId11" Type="http://schemas.openxmlformats.org/officeDocument/2006/relationships/image" Target="../media/image-6-11.png"/><Relationship Id="rId12" Type="http://schemas.openxmlformats.org/officeDocument/2006/relationships/image" Target="../media/image-6-12.svg"/><Relationship Id="rId13" Type="http://schemas.openxmlformats.org/officeDocument/2006/relationships/slideLayout" Target="../slideLayouts/slideLayout7.xml"/><Relationship Id="rId1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657" y="2247900"/>
            <a:ext cx="3878580" cy="3733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44709" y="2259806"/>
            <a:ext cx="2200275" cy="356235"/>
          </a:xfrm>
          <a:prstGeom prst="roundRect">
            <a:avLst>
              <a:gd name="adj" fmla="val 63861"/>
            </a:avLst>
          </a:prstGeom>
          <a:solidFill>
            <a:srgbClr val="D4E9F7"/>
          </a:solidFill>
          <a:ln/>
        </p:spPr>
      </p:sp>
      <p:sp>
        <p:nvSpPr>
          <p:cNvPr id="4" name="Text 1"/>
          <p:cNvSpPr/>
          <p:nvPr/>
        </p:nvSpPr>
        <p:spPr>
          <a:xfrm>
            <a:off x="6358414" y="2316599"/>
            <a:ext cx="197286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ОФІЦІЙНА ІНФОРМАЦІЯ</a:t>
            </a:r>
            <a:endParaRPr lang="en-US" sz="1150" dirty="0"/>
          </a:p>
        </p:txBody>
      </p:sp>
      <p:sp>
        <p:nvSpPr>
          <p:cNvPr id="5" name="Shape 2"/>
          <p:cNvSpPr/>
          <p:nvPr/>
        </p:nvSpPr>
        <p:spPr>
          <a:xfrm>
            <a:off x="8539758" y="2252186"/>
            <a:ext cx="1968103" cy="371475"/>
          </a:xfrm>
          <a:prstGeom prst="roundRect">
            <a:avLst>
              <a:gd name="adj" fmla="val 61241"/>
            </a:avLst>
          </a:prstGeom>
          <a:noFill/>
          <a:ln w="7620">
            <a:solidFill>
              <a:srgbClr val="75BAE6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661083" y="2316599"/>
            <a:ext cx="1725454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УПРАВЛІННЯ ОСВІТИ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244709" y="2699385"/>
            <a:ext cx="7627382" cy="1870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Заходи з охорони у закладах загальної середньої освіти під час воєнного стану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6244709" y="4854297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Підстава: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Наказ Міністерства внутрішніх справ України № 28 від 08.01.2026</a:t>
            </a:r>
            <a:endParaRPr lang="en-US" sz="1450" dirty="0"/>
          </a:p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Набрав чинності 28.01.2026 · Діє протягом періоду воєнного стану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244709" y="5674042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Нормативна база: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Закон України № 4609-ІХ від 18.09.2025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23424" y="708303"/>
            <a:ext cx="1271707" cy="334447"/>
          </a:xfrm>
          <a:prstGeom prst="roundRect">
            <a:avLst>
              <a:gd name="adj" fmla="val 64897"/>
            </a:avLst>
          </a:prstGeom>
          <a:solidFill>
            <a:srgbClr val="D4E9F7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890" y="803196"/>
            <a:ext cx="144661" cy="1446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48822" y="762476"/>
            <a:ext cx="837843" cy="226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ПІДСУМОК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723424" y="1111687"/>
            <a:ext cx="7697153" cy="1189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Забезпечення безпечного освітнього середовища</a:t>
            </a:r>
            <a:endParaRPr lang="en-US" sz="3700" dirty="0"/>
          </a:p>
        </p:txBody>
      </p:sp>
      <p:sp>
        <p:nvSpPr>
          <p:cNvPr id="7" name="Text 3"/>
          <p:cNvSpPr/>
          <p:nvPr/>
        </p:nvSpPr>
        <p:spPr>
          <a:xfrm>
            <a:off x="723424" y="2560439"/>
            <a:ext cx="7697153" cy="847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Впровадження заходів охорони відповідно до Наказу МВС № 28 від 08.01.2026 є </a:t>
            </a:r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обов'язковим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для усіх закладів загальної середньої освіти в період дії воєнного стану. Ключові принципи, яких необхідно дотримуватися: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723424" y="3602474"/>
            <a:ext cx="2450663" cy="2488525"/>
          </a:xfrm>
          <a:prstGeom prst="roundRect">
            <a:avLst>
              <a:gd name="adj" fmla="val 1771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911900" y="3790950"/>
            <a:ext cx="2073712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Права учасників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911900" y="4191833"/>
            <a:ext cx="2073712" cy="1130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Заходи охорони не повинні порушувати права учасників освітнього процесу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3346609" y="3602474"/>
            <a:ext cx="2450663" cy="2488525"/>
          </a:xfrm>
          <a:prstGeom prst="roundRect">
            <a:avLst>
              <a:gd name="adj" fmla="val 1771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3535085" y="3790950"/>
            <a:ext cx="2073712" cy="59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Кваліфікований персонал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3535085" y="4489252"/>
            <a:ext cx="2073712" cy="1413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Залучення поліції охорони або ліцензованих суб'єктів охоронної діяльності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5969794" y="3602474"/>
            <a:ext cx="2450783" cy="2488525"/>
          </a:xfrm>
          <a:prstGeom prst="roundRect">
            <a:avLst>
              <a:gd name="adj" fmla="val 17712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158270" y="3790950"/>
            <a:ext cx="2073831" cy="59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Дотримання законодавства</a:t>
            </a:r>
            <a:endParaRPr lang="en-US" sz="1850" dirty="0"/>
          </a:p>
        </p:txBody>
      </p:sp>
      <p:sp>
        <p:nvSpPr>
          <p:cNvPr id="16" name="Text 12"/>
          <p:cNvSpPr/>
          <p:nvPr/>
        </p:nvSpPr>
        <p:spPr>
          <a:xfrm>
            <a:off x="6158270" y="4489252"/>
            <a:ext cx="2073831" cy="1413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Усі заходи реалізуються виключно в межах чинного правового поля</a:t>
            </a:r>
            <a:endParaRPr lang="en-US" sz="1400" dirty="0"/>
          </a:p>
        </p:txBody>
      </p:sp>
      <p:sp>
        <p:nvSpPr>
          <p:cNvPr id="17" name="Text 13"/>
          <p:cNvSpPr/>
          <p:nvPr/>
        </p:nvSpPr>
        <p:spPr>
          <a:xfrm>
            <a:off x="994648" y="6479143"/>
            <a:ext cx="7425928" cy="847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Безпека дітей — спільна відповідальність.</a:t>
            </a:r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Керівники ЗЗСО, засновники та правоохоронні органи мають діяти злагоджено задля створення захищеного освітнього простору.</a:t>
            </a:r>
            <a:endParaRPr lang="en-US" sz="1400" dirty="0"/>
          </a:p>
        </p:txBody>
      </p:sp>
      <p:sp>
        <p:nvSpPr>
          <p:cNvPr id="18" name="Shape 14"/>
          <p:cNvSpPr/>
          <p:nvPr/>
        </p:nvSpPr>
        <p:spPr>
          <a:xfrm>
            <a:off x="723424" y="6285071"/>
            <a:ext cx="22860" cy="1236107"/>
          </a:xfrm>
          <a:prstGeom prst="rect">
            <a:avLst/>
          </a:prstGeom>
          <a:solidFill>
            <a:srgbClr val="75BAE6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0536" y="634484"/>
            <a:ext cx="65460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1</a:t>
            </a:r>
            <a:endParaRPr lang="en-US" sz="1100" dirty="0"/>
          </a:p>
        </p:txBody>
      </p:sp>
      <p:sp>
        <p:nvSpPr>
          <p:cNvPr id="4" name="Text 1"/>
          <p:cNvSpPr/>
          <p:nvPr/>
        </p:nvSpPr>
        <p:spPr>
          <a:xfrm>
            <a:off x="6190536" y="969883"/>
            <a:ext cx="5541050" cy="579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Нормативне підґрунтя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190536" y="1794034"/>
            <a:ext cx="7735729" cy="81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Правову основу впровадження заходів охорони у закладах загальної середньої освіти (ЗЗСО) становить комплекс нормативно-правових актів, прийнятих у період дії воєнного стану.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190536" y="2792611"/>
            <a:ext cx="7735729" cy="1599962"/>
          </a:xfrm>
          <a:prstGeom prst="roundRect">
            <a:avLst>
              <a:gd name="adj" fmla="val 6858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76" y="2792611"/>
            <a:ext cx="91440" cy="159996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57950" y="2991445"/>
            <a:ext cx="4484251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Закон України № 4609-ІХ від 18.09.2025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6457950" y="3378994"/>
            <a:ext cx="7269480" cy="81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Внесено зміни до Закону України «Про повну загальну середню освіту», зокрема доповнено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статтею 41-1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яка визначає правові засади організації охорони у ЗЗСО.</a:t>
            </a:r>
            <a:endParaRPr lang="en-US" sz="1350" dirty="0"/>
          </a:p>
        </p:txBody>
      </p:sp>
      <p:sp>
        <p:nvSpPr>
          <p:cNvPr id="10" name="Shape 6"/>
          <p:cNvSpPr/>
          <p:nvPr/>
        </p:nvSpPr>
        <p:spPr>
          <a:xfrm>
            <a:off x="6190536" y="4556046"/>
            <a:ext cx="7735729" cy="1328380"/>
          </a:xfrm>
          <a:prstGeom prst="roundRect">
            <a:avLst>
              <a:gd name="adj" fmla="val 8260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76" y="4556046"/>
            <a:ext cx="91440" cy="13283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57950" y="4754880"/>
            <a:ext cx="3733800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Фінансування заходів охорони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6457950" y="5142428"/>
            <a:ext cx="7269480" cy="543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Здійснюється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рахунок засновника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закладу освіти та інших джерел, не заборонених законодавством України.</a:t>
            </a:r>
            <a:endParaRPr lang="en-US" sz="1350" dirty="0"/>
          </a:p>
        </p:txBody>
      </p:sp>
      <p:sp>
        <p:nvSpPr>
          <p:cNvPr id="14" name="Shape 9"/>
          <p:cNvSpPr/>
          <p:nvPr/>
        </p:nvSpPr>
        <p:spPr>
          <a:xfrm>
            <a:off x="6190536" y="6047899"/>
            <a:ext cx="7735729" cy="1599962"/>
          </a:xfrm>
          <a:prstGeom prst="roundRect">
            <a:avLst>
              <a:gd name="adj" fmla="val 6858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676" y="6047899"/>
            <a:ext cx="91440" cy="159996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457950" y="6246733"/>
            <a:ext cx="3605927" cy="289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Заборона щодо фінансування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6457950" y="6634282"/>
            <a:ext cx="7269480" cy="814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 </a:t>
            </a:r>
            <a:pPr algn="l" indent="0" marL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державних і комунальних ЗЗСО</a:t>
            </a:r>
            <a:pPr algn="l" indent="0" marL="0">
              <a:lnSpc>
                <a:spcPts val="210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категорично заборонено фінансування заходів охорони за рахунок учасників освітнього процесу — батьків, учнів, педагогів.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73204"/>
            <a:ext cx="736402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2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758309" y="1248370"/>
            <a:ext cx="6154579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Види заходів з охорони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58309" y="2156222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Наказ МВС № 28 передбачає два основних напрями організації охорони закладів загальної середньої освіти. Кожен заклад повинен забезпечити впровадження обох видів заходів відповідно до наявних ресурсів та умов функціонування.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975967"/>
            <a:ext cx="4635579" cy="286500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8309" y="607790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Фізична охорона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58309" y="6503313"/>
            <a:ext cx="6438424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Забезпечення безпосередньої присутності охоронного персоналу на території закладу: пости охорони, контроль доступу, маршрути патрулювання, взаємодія з поліцією.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667" y="2975967"/>
            <a:ext cx="4635579" cy="286500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33667" y="607790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Технічна охорона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433667" y="6503313"/>
            <a:ext cx="6438424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Комплекс технічних засобів: система термінового виклику поліції, відеоспостереження та металодетектори для виявлення заборонених предметів.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4688" y="1096447"/>
            <a:ext cx="571024" cy="167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9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3</a:t>
            </a:r>
            <a:endParaRPr lang="en-US" sz="900" dirty="0"/>
          </a:p>
        </p:txBody>
      </p:sp>
      <p:sp>
        <p:nvSpPr>
          <p:cNvPr id="4" name="Text 1"/>
          <p:cNvSpPr/>
          <p:nvPr/>
        </p:nvSpPr>
        <p:spPr>
          <a:xfrm>
            <a:off x="6074688" y="1353145"/>
            <a:ext cx="3870722" cy="483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Фізична охорона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6074688" y="2007989"/>
            <a:ext cx="7967424" cy="626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Фізична охорона закладу здійснюється </a:t>
            </a:r>
            <a:pPr algn="l" indent="0" marL="0">
              <a:lnSpc>
                <a:spcPts val="1600"/>
              </a:lnSpc>
              <a:buNone/>
            </a:pPr>
            <a:r>
              <a:rPr lang="en-US" sz="11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поліцією охорони</a:t>
            </a:r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ліцензованими суб'єктами охоронної діяльності або спеціально підготовленим персоналом закладу. Організація передбачає чіткий розподіл обов'язків та зон відповідальності.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6074688" y="2762845"/>
            <a:ext cx="2579727" cy="2043470"/>
          </a:xfrm>
          <a:prstGeom prst="roundRect">
            <a:avLst>
              <a:gd name="adj" fmla="val 1079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2917507"/>
            <a:ext cx="441246" cy="441246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675" y="3038832"/>
            <a:ext cx="198477" cy="19847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229350" y="3472815"/>
            <a:ext cx="1935361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Пости охорони</a:t>
            </a:r>
            <a:endParaRPr lang="en-US" sz="1500" dirty="0"/>
          </a:p>
        </p:txBody>
      </p:sp>
      <p:sp>
        <p:nvSpPr>
          <p:cNvPr id="10" name="Text 5"/>
          <p:cNvSpPr/>
          <p:nvPr/>
        </p:nvSpPr>
        <p:spPr>
          <a:xfrm>
            <a:off x="6229350" y="3783211"/>
            <a:ext cx="2270403" cy="626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Організація стаціонарних постів на вході та в ключових зонах</a:t>
            </a:r>
            <a:endParaRPr lang="en-US" sz="1150" dirty="0"/>
          </a:p>
        </p:txBody>
      </p:sp>
      <p:sp>
        <p:nvSpPr>
          <p:cNvPr id="11" name="Shape 6"/>
          <p:cNvSpPr/>
          <p:nvPr/>
        </p:nvSpPr>
        <p:spPr>
          <a:xfrm>
            <a:off x="8768477" y="2762845"/>
            <a:ext cx="2579727" cy="2043470"/>
          </a:xfrm>
          <a:prstGeom prst="roundRect">
            <a:avLst>
              <a:gd name="adj" fmla="val 1079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139" y="2917507"/>
            <a:ext cx="441246" cy="441246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44464" y="3038832"/>
            <a:ext cx="198477" cy="19847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923139" y="3472815"/>
            <a:ext cx="2270403" cy="483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Маршрути патрулювання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8923139" y="4025146"/>
            <a:ext cx="2270403" cy="626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Визначення та дотримання регулярних маршрутів обходу</a:t>
            </a:r>
            <a:endParaRPr lang="en-US" sz="1150" dirty="0"/>
          </a:p>
        </p:txBody>
      </p:sp>
      <p:sp>
        <p:nvSpPr>
          <p:cNvPr id="16" name="Shape 9"/>
          <p:cNvSpPr/>
          <p:nvPr/>
        </p:nvSpPr>
        <p:spPr>
          <a:xfrm>
            <a:off x="11462266" y="2762845"/>
            <a:ext cx="2579846" cy="2043470"/>
          </a:xfrm>
          <a:prstGeom prst="roundRect">
            <a:avLst>
              <a:gd name="adj" fmla="val 1079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6928" y="2917507"/>
            <a:ext cx="441246" cy="441246"/>
          </a:xfrm>
          <a:prstGeom prst="rect">
            <a:avLst/>
          </a:prstGeom>
        </p:spPr>
      </p:pic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38253" y="3038832"/>
            <a:ext cx="198477" cy="198477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11616928" y="3472815"/>
            <a:ext cx="1935361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Контроль доступу</a:t>
            </a:r>
            <a:endParaRPr lang="en-US" sz="1500" dirty="0"/>
          </a:p>
        </p:txBody>
      </p:sp>
      <p:sp>
        <p:nvSpPr>
          <p:cNvPr id="20" name="Text 11"/>
          <p:cNvSpPr/>
          <p:nvPr/>
        </p:nvSpPr>
        <p:spPr>
          <a:xfrm>
            <a:off x="11616928" y="3783211"/>
            <a:ext cx="2270522" cy="626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Ідентифікація та реєстрація всіх осіб, які входять на територію</a:t>
            </a:r>
            <a:endParaRPr lang="en-US" sz="1150" dirty="0"/>
          </a:p>
        </p:txBody>
      </p:sp>
      <p:sp>
        <p:nvSpPr>
          <p:cNvPr id="21" name="Shape 12"/>
          <p:cNvSpPr/>
          <p:nvPr/>
        </p:nvSpPr>
        <p:spPr>
          <a:xfrm>
            <a:off x="6074688" y="4920377"/>
            <a:ext cx="7967424" cy="1383863"/>
          </a:xfrm>
          <a:prstGeom prst="roundRect">
            <a:avLst>
              <a:gd name="adj" fmla="val 159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22" name="Image 7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9350" y="5075039"/>
            <a:ext cx="441246" cy="441246"/>
          </a:xfrm>
          <a:prstGeom prst="rect">
            <a:avLst/>
          </a:prstGeom>
        </p:spPr>
      </p:pic>
      <p:pic>
        <p:nvPicPr>
          <p:cNvPr id="23" name="Image 8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50675" y="5196364"/>
            <a:ext cx="198477" cy="198477"/>
          </a:xfrm>
          <a:prstGeom prst="rect">
            <a:avLst/>
          </a:prstGeom>
        </p:spPr>
      </p:pic>
      <p:sp>
        <p:nvSpPr>
          <p:cNvPr id="24" name="Text 13"/>
          <p:cNvSpPr/>
          <p:nvPr/>
        </p:nvSpPr>
        <p:spPr>
          <a:xfrm>
            <a:off x="6229350" y="5630347"/>
            <a:ext cx="2117527" cy="2419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Взаємодія з поліцією</a:t>
            </a:r>
            <a:endParaRPr lang="en-US" sz="1500" dirty="0"/>
          </a:p>
        </p:txBody>
      </p:sp>
      <p:sp>
        <p:nvSpPr>
          <p:cNvPr id="25" name="Text 14"/>
          <p:cNvSpPr/>
          <p:nvPr/>
        </p:nvSpPr>
        <p:spPr>
          <a:xfrm>
            <a:off x="6229350" y="5940743"/>
            <a:ext cx="7658100" cy="208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Спільна робота з поліцейським служби освітньої безпеки</a:t>
            </a:r>
            <a:endParaRPr lang="en-US" sz="1150" dirty="0"/>
          </a:p>
        </p:txBody>
      </p:sp>
      <p:sp>
        <p:nvSpPr>
          <p:cNvPr id="26" name="Shape 15"/>
          <p:cNvSpPr/>
          <p:nvPr/>
        </p:nvSpPr>
        <p:spPr>
          <a:xfrm>
            <a:off x="6074688" y="6432590"/>
            <a:ext cx="7967424" cy="744498"/>
          </a:xfrm>
          <a:prstGeom prst="roundRect">
            <a:avLst>
              <a:gd name="adj" fmla="val 29635"/>
            </a:avLst>
          </a:prstGeom>
          <a:solidFill>
            <a:srgbClr val="BEDFF3"/>
          </a:solidFill>
          <a:ln/>
        </p:spPr>
      </p:sp>
      <p:pic>
        <p:nvPicPr>
          <p:cNvPr id="27" name="Image 9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1730" y="6639997"/>
            <a:ext cx="183833" cy="147042"/>
          </a:xfrm>
          <a:prstGeom prst="rect">
            <a:avLst/>
          </a:prstGeom>
        </p:spPr>
      </p:pic>
      <p:sp>
        <p:nvSpPr>
          <p:cNvPr id="28" name="Text 16"/>
          <p:cNvSpPr/>
          <p:nvPr/>
        </p:nvSpPr>
        <p:spPr>
          <a:xfrm>
            <a:off x="6552605" y="6583323"/>
            <a:ext cx="7342465" cy="417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⚠️</a:t>
            </a:r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pPr algn="l" indent="0" marL="0">
              <a:lnSpc>
                <a:spcPts val="16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Важливо:</a:t>
            </a:r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Педагогічні працівники </a:t>
            </a:r>
            <a:pPr algn="l" indent="0" marL="0">
              <a:lnSpc>
                <a:spcPts val="16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залучаються</a:t>
            </a:r>
            <a:pPr algn="l" indent="0" marL="0">
              <a:lnSpc>
                <a:spcPts val="16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до виконання функцій охорони. Це виключна компетенція спеціально уповноважених осіб.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79897"/>
            <a:ext cx="750451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4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758309" y="1455063"/>
            <a:ext cx="741509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Правила доступу до закладу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58309" y="2362914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Кожен заклад загальної середньої освіти зобов'язаний розробити та впровадити правила доступу на свою територію. Ці правила є обов'язковими для виконання усіма учасниками освітнього процесу та відвідувачами.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58309" y="3182660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481983"/>
            <a:ext cx="6462117" cy="228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8309" y="362247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Розробка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58309" y="4047887"/>
            <a:ext cx="646211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Правила доступу розробляються на основі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типових правил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затверджених відповідним нормативним актом, з урахуванням особливостей конкретного закладу.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7409974" y="3182660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74" y="3481983"/>
            <a:ext cx="6462117" cy="2286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409974" y="362247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Погодження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409974" y="4047887"/>
            <a:ext cx="646211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Підготовлений проєкт правил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погоджується засновником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закладу освіти (органом місцевого самоврядування або іншим уповноваженим органом).</a:t>
            </a:r>
            <a:endParaRPr lang="en-US" sz="1450" dirty="0"/>
          </a:p>
        </p:txBody>
      </p:sp>
      <p:sp>
        <p:nvSpPr>
          <p:cNvPr id="13" name="Text 9"/>
          <p:cNvSpPr/>
          <p:nvPr/>
        </p:nvSpPr>
        <p:spPr>
          <a:xfrm>
            <a:off x="758309" y="5289352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5569744"/>
            <a:ext cx="6462117" cy="22860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8309" y="572916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Затвердження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758309" y="6154579"/>
            <a:ext cx="646211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Після погодження правила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затверджуються наказом керівника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закладу загальної середньої освіти та набувають чинності.</a:t>
            </a:r>
            <a:endParaRPr lang="en-US" sz="1450" dirty="0"/>
          </a:p>
        </p:txBody>
      </p:sp>
      <p:sp>
        <p:nvSpPr>
          <p:cNvPr id="17" name="Text 12"/>
          <p:cNvSpPr/>
          <p:nvPr/>
        </p:nvSpPr>
        <p:spPr>
          <a:xfrm>
            <a:off x="7409974" y="5289352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45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974" y="5569744"/>
            <a:ext cx="6462117" cy="2286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409974" y="572916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Оприлюднення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7409974" y="6154579"/>
            <a:ext cx="6462117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Затверджені правила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оприлюднюються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відповідно до вимог законодавства та доводяться до відома усіх учасників освітнього процесу.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370409"/>
            <a:ext cx="736044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5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758309" y="1745575"/>
            <a:ext cx="8409265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Перелік заборонених предметів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58309" y="2653427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Відповідно до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Постанови Кабінету Міністрів України № 70 від 14.01.2026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визначено перелік предметів, пронесення яких на територію закладу загальної середньої освіти категорично заборонено. Контроль здійснюється на етапі доступу до закладу.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3473172"/>
            <a:ext cx="379095" cy="37909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74338" y="3538299"/>
            <a:ext cx="299787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Зброя та її компоненти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374338" y="3963710"/>
            <a:ext cx="582239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Будь-які види зброї, боєприпаси, їх складові частини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667" y="3473172"/>
            <a:ext cx="379095" cy="37909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8049697" y="3538299"/>
            <a:ext cx="522839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Піротехніка та легкозаймисті речовини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8049697" y="3963710"/>
            <a:ext cx="582239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Піротехнічні вироби, горючі та вибухонебезпечні матеріали</a:t>
            </a:r>
            <a:endParaRPr lang="en-US" sz="14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309" y="4949309"/>
            <a:ext cx="379095" cy="37909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374338" y="5014436"/>
            <a:ext cx="419207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Спеціальні засоби самооборони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374338" y="5439847"/>
            <a:ext cx="582239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Газові балончики, електрошокери та інші засоби</a:t>
            </a:r>
            <a:endParaRPr lang="en-US" sz="14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33667" y="4949309"/>
            <a:ext cx="379095" cy="37909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8049697" y="5014436"/>
            <a:ext cx="449687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Наркотичні та психотропні засоби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8049697" y="5439847"/>
            <a:ext cx="582239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Будь-які наркотичні, психотропні речовини та їх аналоги</a:t>
            </a:r>
            <a:endParaRPr lang="en-US" sz="145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09" y="6122194"/>
            <a:ext cx="379095" cy="37909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74338" y="6187321"/>
            <a:ext cx="398180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Алкоголь та енергетичні напої</a:t>
            </a:r>
            <a:endParaRPr lang="en-US" sz="1950" dirty="0"/>
          </a:p>
        </p:txBody>
      </p:sp>
      <p:sp>
        <p:nvSpPr>
          <p:cNvPr id="19" name="Text 12"/>
          <p:cNvSpPr/>
          <p:nvPr/>
        </p:nvSpPr>
        <p:spPr>
          <a:xfrm>
            <a:off x="1374338" y="6612731"/>
            <a:ext cx="582239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Алкогольні напої будь-якої міцності та енергетики</a:t>
            </a:r>
            <a:endParaRPr lang="en-US" sz="145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33667" y="6122194"/>
            <a:ext cx="379095" cy="37909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8049697" y="618732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Тютюнові вироби</a:t>
            </a:r>
            <a:endParaRPr lang="en-US" sz="1950" dirty="0"/>
          </a:p>
        </p:txBody>
      </p:sp>
      <p:sp>
        <p:nvSpPr>
          <p:cNvPr id="22" name="Text 14"/>
          <p:cNvSpPr/>
          <p:nvPr/>
        </p:nvSpPr>
        <p:spPr>
          <a:xfrm>
            <a:off x="8049697" y="6612731"/>
            <a:ext cx="582239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Тютюнові вироби, електронні сигарети та їх компоненти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136" y="540663"/>
            <a:ext cx="694730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10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6</a:t>
            </a:r>
            <a:endParaRPr lang="en-US" sz="1100" dirty="0"/>
          </a:p>
        </p:txBody>
      </p:sp>
      <p:sp>
        <p:nvSpPr>
          <p:cNvPr id="3" name="Text 1"/>
          <p:cNvSpPr/>
          <p:nvPr/>
        </p:nvSpPr>
        <p:spPr>
          <a:xfrm>
            <a:off x="709136" y="879515"/>
            <a:ext cx="9170075" cy="583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Система термінового виклику поліції</a:t>
            </a:r>
            <a:endParaRPr lang="en-US" sz="3650" dirty="0"/>
          </a:p>
        </p:txBody>
      </p:sp>
      <p:sp>
        <p:nvSpPr>
          <p:cNvPr id="4" name="Text 2"/>
          <p:cNvSpPr/>
          <p:nvPr/>
        </p:nvSpPr>
        <p:spPr>
          <a:xfrm>
            <a:off x="709136" y="1860590"/>
            <a:ext cx="7072074" cy="1097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Кожен заклад загальної середньої освіти повинен бути обладнаний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системою термінового виклику поліції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технічним засобом, що забезпечує негайне інформування правоохоронних органів у разі виникнення загрози безпеці.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709136" y="3144798"/>
            <a:ext cx="3453170" cy="1680805"/>
          </a:xfrm>
          <a:prstGeom prst="roundRect">
            <a:avLst>
              <a:gd name="adj" fmla="val 1582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909280" y="3344942"/>
            <a:ext cx="2332911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Тип системи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909280" y="3802142"/>
            <a:ext cx="3052882" cy="823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Стаціонарна або мобільна — залежно від технічних можливостей закладу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328041" y="3144798"/>
            <a:ext cx="3453170" cy="1680805"/>
          </a:xfrm>
          <a:prstGeom prst="roundRect">
            <a:avLst>
              <a:gd name="adj" fmla="val 1582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28185" y="3344942"/>
            <a:ext cx="2332911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Умови активації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4528185" y="3802142"/>
            <a:ext cx="3052882" cy="823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Активується при виникненні загрози життю, здоров'ю або надзвичайної події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709136" y="4991338"/>
            <a:ext cx="7072074" cy="1131927"/>
          </a:xfrm>
          <a:prstGeom prst="roundRect">
            <a:avLst>
              <a:gd name="adj" fmla="val 23496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09280" y="5191482"/>
            <a:ext cx="2332911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Результат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909280" y="5648682"/>
            <a:ext cx="6671786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Негайний виклик наряду поліції для реагування на інцидент</a:t>
            </a:r>
            <a:endParaRPr lang="en-US" sz="13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1266" y="1897856"/>
            <a:ext cx="5707618" cy="57076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207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751" y="2879050"/>
            <a:ext cx="659963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7</a:t>
            </a:r>
            <a:endParaRPr lang="en-US" sz="1050" dirty="0"/>
          </a:p>
        </p:txBody>
      </p:sp>
      <p:sp>
        <p:nvSpPr>
          <p:cNvPr id="4" name="Text 1"/>
          <p:cNvSpPr/>
          <p:nvPr/>
        </p:nvSpPr>
        <p:spPr>
          <a:xfrm>
            <a:off x="676751" y="3195042"/>
            <a:ext cx="6909078" cy="556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Система відеоспостереження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676751" y="3978116"/>
            <a:ext cx="13276898" cy="512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Відеоспостереження є обов'язковим елементом технічної охорони. Камери встановлюються у визначених зонах для забезпечення фіксації подій та оперативного реагування.</a:t>
            </a: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676751" y="4660225"/>
            <a:ext cx="3205996" cy="978575"/>
          </a:xfrm>
          <a:prstGeom prst="roundRect">
            <a:avLst>
              <a:gd name="adj" fmla="val 259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53559" y="4837033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Входи / виходи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53559" y="5205889"/>
            <a:ext cx="2852380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Усі точки доступу до будівлі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4033718" y="4660225"/>
            <a:ext cx="3205996" cy="978575"/>
          </a:xfrm>
          <a:prstGeom prst="roundRect">
            <a:avLst>
              <a:gd name="adj" fmla="val 259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210526" y="4837033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Периметр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210526" y="5205889"/>
            <a:ext cx="2852380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Зовнішня територія закладу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7390686" y="4660225"/>
            <a:ext cx="3205996" cy="978575"/>
          </a:xfrm>
          <a:prstGeom prst="roundRect">
            <a:avLst>
              <a:gd name="adj" fmla="val 259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567493" y="4837033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Коридори та сходи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567493" y="5205889"/>
            <a:ext cx="2852380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Внутрішні зони пересування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10747653" y="4660225"/>
            <a:ext cx="3205996" cy="978575"/>
          </a:xfrm>
          <a:prstGeom prst="roundRect">
            <a:avLst>
              <a:gd name="adj" fmla="val 2593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0924461" y="4837033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Зали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10924461" y="5205889"/>
            <a:ext cx="2852380" cy="256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Актові та спортивні зали</a:t>
            </a:r>
            <a:endParaRPr lang="en-US" sz="1300" dirty="0"/>
          </a:p>
        </p:txBody>
      </p:sp>
      <p:sp>
        <p:nvSpPr>
          <p:cNvPr id="18" name="Shape 15"/>
          <p:cNvSpPr/>
          <p:nvPr/>
        </p:nvSpPr>
        <p:spPr>
          <a:xfrm>
            <a:off x="676751" y="5808702"/>
            <a:ext cx="380643" cy="380643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1208365" y="5866805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Інформування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1208365" y="6235660"/>
            <a:ext cx="3768209" cy="1280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Усі учасники освітнього процесу та відвідувачі повинні бути </a:t>
            </a:r>
            <a:pPr algn="l" indent="0" marL="0">
              <a:lnSpc>
                <a:spcPts val="20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поінформовані</a:t>
            </a:r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 ведення відеоспостереження відповідними попереджувальними знаками.</a:t>
            </a:r>
            <a:endParaRPr lang="en-US" sz="1300" dirty="0"/>
          </a:p>
        </p:txBody>
      </p:sp>
      <p:sp>
        <p:nvSpPr>
          <p:cNvPr id="21" name="Shape 18"/>
          <p:cNvSpPr/>
          <p:nvPr/>
        </p:nvSpPr>
        <p:spPr>
          <a:xfrm>
            <a:off x="5165288" y="5808702"/>
            <a:ext cx="380643" cy="380643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5696903" y="5866805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Заборона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5696903" y="6235660"/>
            <a:ext cx="3768209" cy="1024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Категорично </a:t>
            </a:r>
            <a:pPr algn="l" indent="0" marL="0">
              <a:lnSpc>
                <a:spcPts val="20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заборонено</a:t>
            </a:r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встановлення камер у вбиральнях, роздягальнях та інших місцях, де порушується право на приватність.</a:t>
            </a:r>
            <a:endParaRPr lang="en-US" sz="1300" dirty="0"/>
          </a:p>
        </p:txBody>
      </p:sp>
      <p:sp>
        <p:nvSpPr>
          <p:cNvPr id="24" name="Shape 21"/>
          <p:cNvSpPr/>
          <p:nvPr/>
        </p:nvSpPr>
        <p:spPr>
          <a:xfrm>
            <a:off x="9653826" y="5808702"/>
            <a:ext cx="380643" cy="380643"/>
          </a:xfrm>
          <a:prstGeom prst="roundRect">
            <a:avLst>
              <a:gd name="adj" fmla="val 6668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10185440" y="5866805"/>
            <a:ext cx="2226350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Зберігання записів</a:t>
            </a:r>
            <a:endParaRPr lang="en-US" sz="1750" dirty="0"/>
          </a:p>
        </p:txBody>
      </p:sp>
      <p:sp>
        <p:nvSpPr>
          <p:cNvPr id="26" name="Text 23"/>
          <p:cNvSpPr/>
          <p:nvPr/>
        </p:nvSpPr>
        <p:spPr>
          <a:xfrm>
            <a:off x="10185440" y="6235660"/>
            <a:ext cx="3768209" cy="1024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Відеозаписи зберігаються </a:t>
            </a:r>
            <a:pPr algn="l" indent="0" marL="0">
              <a:lnSpc>
                <a:spcPts val="2000"/>
              </a:lnSpc>
              <a:buNone/>
            </a:pPr>
            <a:r>
              <a:rPr lang="en-US" sz="13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 менше 30 днів</a:t>
            </a:r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Доступ до них надається виключно уповноваженим особам відповідно до законодавства.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38783"/>
            <a:ext cx="746998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1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РОЗДІЛ 8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758309" y="1113949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Металодетектори</a:t>
            </a:r>
            <a:endParaRPr lang="en-US" sz="3900" dirty="0"/>
          </a:p>
        </p:txBody>
      </p:sp>
      <p:sp>
        <p:nvSpPr>
          <p:cNvPr id="4" name="Text 2"/>
          <p:cNvSpPr/>
          <p:nvPr/>
        </p:nvSpPr>
        <p:spPr>
          <a:xfrm>
            <a:off x="758309" y="2021800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Металодетектори — стаціонарні (рамкові) або ручні — використовуються для виявлення заборонених предметів на етапі доступу до закладу. Їх застосування має відповідати санітарним вимогам та враховувати права учасників освітнього процесу.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621863" y="2841546"/>
            <a:ext cx="6598563" cy="4705945"/>
          </a:xfrm>
          <a:prstGeom prst="roundRect">
            <a:avLst>
              <a:gd name="adj" fmla="val 9668"/>
            </a:avLst>
          </a:prstGeom>
          <a:solidFill>
            <a:srgbClr val="75BAE6"/>
          </a:solidFill>
          <a:ln/>
        </p:spPr>
      </p:sp>
      <p:sp>
        <p:nvSpPr>
          <p:cNvPr id="6" name="Text 4"/>
          <p:cNvSpPr/>
          <p:nvPr/>
        </p:nvSpPr>
        <p:spPr>
          <a:xfrm>
            <a:off x="811411" y="3031093"/>
            <a:ext cx="281844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Підлягають перевірці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11411" y="3532346"/>
            <a:ext cx="6219468" cy="1042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Учні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5–11 класів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Персонал закладу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Усі відвідувачі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811411" y="4882761"/>
            <a:ext cx="6219468" cy="31313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811411" y="5127308"/>
            <a:ext cx="318313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Не підлягають перевірці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811411" y="5628561"/>
            <a:ext cx="6219468" cy="1042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Учні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1–4 класів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Особи з особливими освітніми потребами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Особи з медичними показаннями (протипоказаннями)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554039" y="303109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Обов'язкові умови</a:t>
            </a:r>
            <a:endParaRPr lang="en-US" sz="19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5120" y="3561755"/>
            <a:ext cx="284321" cy="284321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170069" y="3556040"/>
            <a:ext cx="286643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Санітарна експертиза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8170069" y="4057293"/>
            <a:ext cx="570964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Обов'язковий висновок про безпечність обладнання для здоров'я</a:t>
            </a:r>
            <a:endParaRPr lang="en-US" sz="1450" dirty="0"/>
          </a:p>
        </p:txBody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5120" y="5048607"/>
            <a:ext cx="284321" cy="284321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170069" y="504289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Зони очікування</a:t>
            </a:r>
            <a:endParaRPr lang="en-US" sz="1950" dirty="0"/>
          </a:p>
        </p:txBody>
      </p:sp>
      <p:sp>
        <p:nvSpPr>
          <p:cNvPr id="17" name="Text 13"/>
          <p:cNvSpPr/>
          <p:nvPr/>
        </p:nvSpPr>
        <p:spPr>
          <a:xfrm>
            <a:off x="8170069" y="5544145"/>
            <a:ext cx="570964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Облаштування зон для впорядкованого очікування перевірки</a:t>
            </a:r>
            <a:endParaRPr lang="en-US" sz="1450" dirty="0"/>
          </a:p>
        </p:txBody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5120" y="6535460"/>
            <a:ext cx="284321" cy="284321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170069" y="6529745"/>
            <a:ext cx="377940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Інформаційне повідомлення</a:t>
            </a:r>
            <a:endParaRPr lang="en-US" sz="1950" dirty="0"/>
          </a:p>
        </p:txBody>
      </p:sp>
      <p:sp>
        <p:nvSpPr>
          <p:cNvPr id="20" name="Text 15"/>
          <p:cNvSpPr/>
          <p:nvPr/>
        </p:nvSpPr>
        <p:spPr>
          <a:xfrm>
            <a:off x="8170069" y="7030998"/>
            <a:ext cx="570964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Розміщення інформації про діючий пропускний режим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2026-02-18T09:35:21Z</dcterms:created>
  <dcterms:modified xsi:type="dcterms:W3CDTF">2026-02-18T09:35:21Z</dcterms:modified>
</cp:coreProperties>
</file>